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448" r:id="rId5"/>
    <p:sldId id="2462" r:id="rId6"/>
    <p:sldId id="259" r:id="rId7"/>
    <p:sldId id="2451" r:id="rId8"/>
    <p:sldId id="2432" r:id="rId9"/>
    <p:sldId id="2463" r:id="rId10"/>
    <p:sldId id="2468" r:id="rId11"/>
    <p:sldId id="262" r:id="rId12"/>
    <p:sldId id="2450" r:id="rId13"/>
    <p:sldId id="2457" r:id="rId14"/>
    <p:sldId id="2456" r:id="rId15"/>
    <p:sldId id="2464" r:id="rId16"/>
    <p:sldId id="2465" r:id="rId17"/>
    <p:sldId id="2466" r:id="rId18"/>
    <p:sldId id="2470" r:id="rId19"/>
    <p:sldId id="2454" r:id="rId20"/>
    <p:sldId id="243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1" autoAdjust="0"/>
    <p:restoredTop sz="83856" autoAdjust="0"/>
  </p:normalViewPr>
  <p:slideViewPr>
    <p:cSldViewPr snapToGrid="0">
      <p:cViewPr varScale="1">
        <p:scale>
          <a:sx n="97" d="100"/>
          <a:sy n="97" d="100"/>
        </p:scale>
        <p:origin x="1056" y="7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2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Note that `</a:t>
            </a:r>
            <a:r>
              <a:rPr lang="en-US" dirty="0" err="1"/>
              <a:t>self.cache</a:t>
            </a:r>
            <a:r>
              <a:rPr lang="en-US" dirty="0"/>
              <a:t>` is an abstraction which allows the end user to implement their own cache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Reference this is the next topic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lookup should be O(1), assuming the end cache is developed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90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 like to know what my ‘end goal’ that I am working towards is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This lets me make designs inline with the final product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Map out how you want your code / product to look like once complete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Its 10x easier to redesign something if you don’t need to re-implement everything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Standards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Things like code standards, pep8, documentation standards, etc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Personally pep8, through the automated tool black have helped</a:t>
            </a:r>
            <a:br>
              <a:rPr lang="en-NZ" dirty="0"/>
            </a:br>
            <a:r>
              <a:rPr lang="en-NZ" dirty="0"/>
              <a:t>keep my code clean and makes it </a:t>
            </a:r>
            <a:r>
              <a:rPr lang="en-NZ" dirty="0" err="1"/>
              <a:t>sooo</a:t>
            </a:r>
            <a:r>
              <a:rPr lang="en-NZ" dirty="0"/>
              <a:t> much easier to read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Technical debt is inevitable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Set aside time to work on issues, or at-least understand your pain points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Don’t beat yourself up, stuff happens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65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Data agnostic essentially means it works with any data</a:t>
            </a:r>
          </a:p>
          <a:p>
            <a:pPr marL="171450" indent="-171450">
              <a:buFontTx/>
              <a:buChar char="-"/>
            </a:pPr>
            <a:r>
              <a:rPr lang="en-NZ" dirty="0"/>
              <a:t>Not everyone wants to use the system in the way you do</a:t>
            </a:r>
          </a:p>
          <a:p>
            <a:pPr marL="171450" indent="-171450">
              <a:buFontTx/>
              <a:buChar char="-"/>
            </a:pPr>
            <a:r>
              <a:rPr lang="en-NZ" dirty="0"/>
              <a:t>So the idea being: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A) You can use any cache you want, </a:t>
            </a:r>
            <a:br>
              <a:rPr lang="en-NZ" dirty="0"/>
            </a:br>
            <a:r>
              <a:rPr lang="en-NZ" dirty="0"/>
              <a:t>     </a:t>
            </a:r>
            <a:r>
              <a:rPr lang="en-NZ" dirty="0" err="1"/>
              <a:t>i.e</a:t>
            </a:r>
            <a:r>
              <a:rPr lang="en-NZ" dirty="0"/>
              <a:t> </a:t>
            </a:r>
            <a:r>
              <a:rPr lang="en-NZ" dirty="0" err="1"/>
              <a:t>redis</a:t>
            </a:r>
            <a:r>
              <a:rPr lang="en-NZ" dirty="0"/>
              <a:t> if you wish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B) You can use this package with any python discord wrapper</a:t>
            </a:r>
            <a:br>
              <a:rPr lang="en-NZ" dirty="0"/>
            </a:br>
            <a:r>
              <a:rPr lang="en-NZ" dirty="0"/>
              <a:t>     I personally feel you could stretch it to work with literally anything</a:t>
            </a:r>
            <a:br>
              <a:rPr lang="en-NZ" dirty="0"/>
            </a:br>
            <a:r>
              <a:rPr lang="en-NZ" dirty="0"/>
              <a:t>     assuming the following are met</a:t>
            </a:r>
          </a:p>
          <a:p>
            <a:pPr marL="1085850" lvl="2" indent="-171450">
              <a:buFontTx/>
              <a:buChar char="-"/>
            </a:pPr>
            <a:r>
              <a:rPr lang="en-NZ" dirty="0"/>
              <a:t>‘messages’ have a unique id and content</a:t>
            </a:r>
          </a:p>
          <a:p>
            <a:pPr marL="1085850" lvl="2" indent="-171450">
              <a:buFontTx/>
              <a:buChar char="-"/>
            </a:pPr>
            <a:r>
              <a:rPr lang="en-NZ" dirty="0"/>
              <a:t>‘users’ have unique 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84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NZ" dirty="0"/>
              <a:t>Essentially an interface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The end user implements the methods and we can check if they have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Essentially saying hey, if you implement ‘Cache’, you can</a:t>
            </a:r>
            <a:br>
              <a:rPr lang="en-NZ" dirty="0"/>
            </a:br>
            <a:r>
              <a:rPr lang="en-NZ" dirty="0"/>
              <a:t>plug and play your class into the system and it should just work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This implementation is runtime checkable, at-least for existence </a:t>
            </a:r>
            <a:br>
              <a:rPr lang="en-NZ" dirty="0"/>
            </a:br>
            <a:r>
              <a:rPr lang="en-NZ" dirty="0"/>
              <a:t>of the methods defined on the protocol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 err="1"/>
              <a:t>Isinstance</a:t>
            </a:r>
            <a:r>
              <a:rPr lang="en-NZ" dirty="0"/>
              <a:t> checks before we setup the handler to use provided items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We use two such protocols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Cache</a:t>
            </a:r>
            <a:br>
              <a:rPr lang="en-NZ" dirty="0"/>
            </a:br>
            <a:r>
              <a:rPr lang="en-NZ" dirty="0"/>
              <a:t>For the cache backed system, so the user can easily implement</a:t>
            </a:r>
            <a:br>
              <a:rPr lang="en-NZ" dirty="0"/>
            </a:br>
            <a:r>
              <a:rPr lang="en-NZ" dirty="0"/>
              <a:t>things like a </a:t>
            </a:r>
            <a:r>
              <a:rPr lang="en-NZ" dirty="0" err="1"/>
              <a:t>redis</a:t>
            </a:r>
            <a:r>
              <a:rPr lang="en-NZ" dirty="0"/>
              <a:t> cache if they wished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Data ingest</a:t>
            </a:r>
            <a:br>
              <a:rPr lang="en-NZ" dirty="0"/>
            </a:br>
            <a:r>
              <a:rPr lang="en-NZ" dirty="0"/>
              <a:t>By turning the data ingest from discord into a Protocol, it acts</a:t>
            </a:r>
            <a:br>
              <a:rPr lang="en-NZ" dirty="0"/>
            </a:br>
            <a:r>
              <a:rPr lang="en-NZ" dirty="0"/>
              <a:t>as an abstraction layer which means our (package) code is not</a:t>
            </a:r>
            <a:br>
              <a:rPr lang="en-NZ" dirty="0"/>
            </a:br>
            <a:r>
              <a:rPr lang="en-NZ" dirty="0"/>
              <a:t>dependant on 1 system, and instead should just work with any </a:t>
            </a:r>
            <a:br>
              <a:rPr lang="en-NZ" dirty="0"/>
            </a:br>
            <a:r>
              <a:rPr lang="en-NZ" dirty="0"/>
              <a:t>form of data ingest assuming it meets the requirements of the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23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Documentation should: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Exist and cover most cases, </a:t>
            </a:r>
            <a:br>
              <a:rPr lang="en-NZ" dirty="0"/>
            </a:br>
            <a:r>
              <a:rPr lang="en-NZ" dirty="0"/>
              <a:t>have you ever used software where it is easier to</a:t>
            </a:r>
            <a:br>
              <a:rPr lang="en-NZ" dirty="0"/>
            </a:br>
            <a:r>
              <a:rPr lang="en-NZ" dirty="0"/>
              <a:t>read source code? I have, and it wasn’t enjoyable 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Ideas should be conveyed in an easy to understand format</a:t>
            </a:r>
            <a:br>
              <a:rPr lang="en-NZ" dirty="0"/>
            </a:br>
            <a:r>
              <a:rPr lang="en-NZ" dirty="0"/>
              <a:t>which still provides all the information a user could want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Testing is a requirement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If you don’t test your code, your leaving the door wide open </a:t>
            </a:r>
            <a:br>
              <a:rPr lang="en-NZ" dirty="0"/>
            </a:br>
            <a:r>
              <a:rPr lang="en-NZ" dirty="0"/>
              <a:t>for both bugs now as well as future regressions. </a:t>
            </a:r>
            <a:br>
              <a:rPr lang="en-NZ" dirty="0"/>
            </a:br>
            <a:r>
              <a:rPr lang="en-NZ" dirty="0"/>
              <a:t>I personally aim to use tests for regressions, while manually</a:t>
            </a:r>
            <a:br>
              <a:rPr lang="en-NZ" dirty="0"/>
            </a:br>
            <a:r>
              <a:rPr lang="en-NZ" dirty="0"/>
              <a:t>testing new features as it lets me get ‘hands on’ more then code based tests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Further, these tests should be run using some form of continuous integration.</a:t>
            </a:r>
            <a:br>
              <a:rPr lang="en-NZ" dirty="0"/>
            </a:br>
            <a:r>
              <a:rPr lang="en-NZ" dirty="0"/>
              <a:t>What's the point of tests if they aren’t used? 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Discuss test coverage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Software should make sense.</a:t>
            </a:r>
            <a:br>
              <a:rPr lang="en-NZ" dirty="0"/>
            </a:br>
            <a:r>
              <a:rPr lang="en-NZ" dirty="0"/>
              <a:t>If your software is convoluted to use, don’t expect it to last long.</a:t>
            </a:r>
            <a:br>
              <a:rPr lang="en-NZ" dirty="0"/>
            </a:br>
            <a:r>
              <a:rPr lang="en-NZ" dirty="0"/>
              <a:t>I personally think this ties quite heavily back into that initial design stage</a:t>
            </a:r>
          </a:p>
          <a:p>
            <a:pPr marL="628650" lvl="1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5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Programming for ~3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Studying towards a masters in comp sci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big commitment /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Yarn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Idea between 2 friends in late 2020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en-US" dirty="0"/>
              <a:t> had antispam packages, but not </a:t>
            </a:r>
            <a:r>
              <a:rPr lang="en-US" dirty="0" err="1"/>
              <a:t>py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Built for discord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Spam is a big issue, especially antispam tailored to your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Spam in our context takes the form of text based messages, not phishing etc</a:t>
            </a:r>
          </a:p>
          <a:p>
            <a:pPr marL="171450" indent="-171450">
              <a:buFontTx/>
              <a:buChar char="-"/>
            </a:pPr>
            <a:r>
              <a:rPr lang="en-NZ" dirty="0"/>
              <a:t>This form of spam usually refers to messages, which are unwanted / unsolicited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These messages normally come from a malicious actor </a:t>
            </a:r>
          </a:p>
          <a:p>
            <a:pPr marL="171450" indent="-171450">
              <a:buFontTx/>
              <a:buChar char="-"/>
            </a:pPr>
            <a:r>
              <a:rPr lang="en-NZ" dirty="0" err="1"/>
              <a:t>levenshtein</a:t>
            </a:r>
            <a:r>
              <a:rPr lang="en-NZ" dirty="0"/>
              <a:t> distance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This is the minimum number of single character edits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We use a token based sort	</a:t>
            </a:r>
          </a:p>
          <a:p>
            <a:pPr marL="1085850" lvl="2" indent="-171450">
              <a:buFontTx/>
              <a:buChar char="-"/>
            </a:pPr>
            <a:r>
              <a:rPr lang="en-NZ" dirty="0"/>
              <a:t>This involves tokenizing the string, sorting alphabetically and then comparing ratios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Token based sort was picked as it yielded the ‘best’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13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Each colour is someone different </a:t>
            </a:r>
          </a:p>
          <a:p>
            <a:pPr marL="171450" indent="-171450">
              <a:buFontTx/>
              <a:buChar char="-"/>
            </a:pPr>
            <a:r>
              <a:rPr lang="en-NZ" dirty="0"/>
              <a:t>We classify spam currently as ‘per person’</a:t>
            </a:r>
          </a:p>
          <a:p>
            <a:pPr marL="171450" indent="-171450">
              <a:buFontTx/>
              <a:buChar char="-"/>
            </a:pPr>
            <a:r>
              <a:rPr lang="en-NZ" dirty="0"/>
              <a:t>How do we handle images, media, etc?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At-least on discord, we can guarantee images have a </a:t>
            </a:r>
            <a:r>
              <a:rPr lang="en-NZ" dirty="0" err="1"/>
              <a:t>url</a:t>
            </a:r>
            <a:r>
              <a:rPr lang="en-NZ" dirty="0"/>
              <a:t>. So we can use this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The right image shows exact matches, however, we can catch configurable options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We also have a ‘time period’ in which messages can be valid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Will show usages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67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This is out of 100, where 100 is the exact same</a:t>
            </a:r>
          </a:p>
          <a:p>
            <a:pPr marL="171450" indent="-171450">
              <a:buFontTx/>
              <a:buChar char="-"/>
            </a:pPr>
            <a:r>
              <a:rPr lang="en-NZ" dirty="0"/>
              <a:t>Optional extras to provide 4-10x speedups with lower level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6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Explain that 1 mention is essentially 1 notification,</a:t>
            </a:r>
            <a:br>
              <a:rPr lang="en-NZ" dirty="0"/>
            </a:br>
            <a:r>
              <a:rPr lang="en-NZ" dirty="0"/>
              <a:t>so people spamming them gets shit fast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4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Plugins used to customise things like punishments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Good documentation and support allows for things like hooking into</a:t>
            </a:r>
            <a:br>
              <a:rPr lang="en-NZ" dirty="0"/>
            </a:br>
            <a:r>
              <a:rPr lang="en-NZ" dirty="0"/>
              <a:t>the cache from outside of the handler itself, such as the right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5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Introduce what technical debt actually is</a:t>
            </a:r>
          </a:p>
          <a:p>
            <a:pPr marL="628650" lvl="1" indent="-171450">
              <a:buFontTx/>
              <a:buChar char="-"/>
            </a:pPr>
            <a:r>
              <a:rPr lang="en-NZ" dirty="0"/>
              <a:t>Essentially it boils down to features at the expense of code quality</a:t>
            </a:r>
          </a:p>
          <a:p>
            <a:pPr marL="171450" lvl="0" indent="-171450">
              <a:buFontTx/>
              <a:buChar char="-"/>
            </a:pPr>
            <a:r>
              <a:rPr lang="en-NZ" dirty="0"/>
              <a:t>Who actually wants to go rewrite ‘working’ code to make it better for us to deal with?</a:t>
            </a:r>
            <a:br>
              <a:rPr lang="en-NZ" dirty="0"/>
            </a:br>
            <a:r>
              <a:rPr lang="en-NZ" dirty="0"/>
              <a:t>Your not adding new features, therefore motivation, the ability to convince your manager, etc, are hard to come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1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stored guilds, objects which we had the ability to get in O(1), in a list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could easily (and do now), store these in a dictionary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a prime example of technical debt, where simply getting a feature</a:t>
            </a:r>
            <a:br>
              <a:rPr lang="en-US" dirty="0"/>
            </a:br>
            <a:r>
              <a:rPr lang="en-US" dirty="0"/>
              <a:t>to work was ‘good enough’ and lead to me ignoring some fundamental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those wondering what `</a:t>
            </a:r>
            <a:r>
              <a:rPr lang="en-US" dirty="0" err="1"/>
              <a:t>self.guilds</a:t>
            </a:r>
            <a:r>
              <a:rPr lang="en-US" dirty="0"/>
              <a:t> = …` did, let me show you..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It’s a setter, which looks really bad and is hard to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Anti-spam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14.3.2022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Planning for technical debt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1383" y="5227455"/>
            <a:ext cx="3876085" cy="857461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kern="1200" spc="3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happens </a:t>
            </a:r>
            <a:br>
              <a:rPr lang="en-US" sz="2400" kern="1200" spc="3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 spc="3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everyone</a:t>
            </a:r>
          </a:p>
        </p:txBody>
      </p:sp>
      <p:sp>
        <p:nvSpPr>
          <p:cNvPr id="58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Customer service man hand covering mouth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58" r="958"/>
          <a:stretch/>
        </p:blipFill>
        <p:spPr>
          <a:xfrm>
            <a:off x="1246964" y="612553"/>
            <a:ext cx="5000096" cy="5632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A8E502B8-F417-4962-AB5D-3C43AF5E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00" y="1125350"/>
            <a:ext cx="10402529" cy="5464423"/>
          </a:xfrm>
          <a:prstGeom prst="rect">
            <a:avLst/>
          </a:prstGeom>
          <a:noFill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0268" y="78659"/>
            <a:ext cx="10231463" cy="1219200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</a:rPr>
              <a:t>Here’s some alpha code, notice any issues?</a:t>
            </a:r>
            <a:endParaRPr lang="en-US" b="1" dirty="0"/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0CABB3-74E6-4E09-8834-51E4139B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058" y="1125349"/>
            <a:ext cx="4950480" cy="546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0268" y="78659"/>
            <a:ext cx="10231463" cy="1219200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</a:rPr>
              <a:t>This is the latest implementation</a:t>
            </a:r>
            <a:endParaRPr lang="en-US" b="1" dirty="0"/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EAA8D-7CA3-473E-9701-D996E2D9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03" y="1087540"/>
            <a:ext cx="9998791" cy="52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4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34772"/>
            <a:ext cx="4846320" cy="1435947"/>
          </a:xfrm>
        </p:spPr>
        <p:txBody>
          <a:bodyPr/>
          <a:lstStyle/>
          <a:p>
            <a:r>
              <a:rPr lang="en-US" dirty="0"/>
              <a:t>Tips</a:t>
            </a:r>
          </a:p>
        </p:txBody>
      </p:sp>
      <p:pic>
        <p:nvPicPr>
          <p:cNvPr id="8" name="Picture Placeholder 7" descr="Office clerk searching for files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70" r="1667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830183"/>
            <a:ext cx="5541818" cy="421732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 don’t fully understand your end goal, don’t just start coding and hope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Design, design, and more design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standards, and follow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Understand its inevitable and set aside time for refactoring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3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5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Building data agnostic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290" y="4532243"/>
            <a:ext cx="3300457" cy="1256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kern="1200" spc="300" dirty="0">
                <a:latin typeface="+mn-lt"/>
                <a:ea typeface="+mn-ea"/>
                <a:cs typeface="+mn-cs"/>
              </a:rPr>
              <a:t>Because your way, isn’t everyone's way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Placeholder 12" descr="Illustration of people on a blockchain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42" r="21842"/>
          <a:stretch/>
        </p:blipFill>
        <p:spPr>
          <a:xfrm>
            <a:off x="5944237" y="319627"/>
            <a:ext cx="5000096" cy="5632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4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protocols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Introduced in 3.8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Provides an easy way to allow the    user to implement things how they want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Runtime checkable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E04459-CF50-4E20-9CEE-306F78B79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6" r="1" b="17176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385070" y="6492240"/>
            <a:ext cx="105571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2E478F-E849-4A8C-AF1F-CBCC78A7CBFA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757C01-55C2-4FB4-A556-22356A2E3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75" r="-3" b="2262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list with solid fill">
            <a:extLst>
              <a:ext uri="{FF2B5EF4-FFF2-40B4-BE49-F238E27FC236}">
                <a16:creationId xmlns:a16="http://schemas.microsoft.com/office/drawing/2014/main" id="{503ADF3F-D204-4C66-B434-6215E7FF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9193" y="643467"/>
            <a:ext cx="3280212" cy="3280212"/>
          </a:xfrm>
          <a:prstGeom prst="rect">
            <a:avLst/>
          </a:prstGeom>
        </p:spPr>
      </p:pic>
      <p:pic>
        <p:nvPicPr>
          <p:cNvPr id="9" name="Graphic 8" descr="Storytelling with solid fill">
            <a:extLst>
              <a:ext uri="{FF2B5EF4-FFF2-40B4-BE49-F238E27FC236}">
                <a16:creationId xmlns:a16="http://schemas.microsoft.com/office/drawing/2014/main" id="{4D16D4D8-CA7C-4A78-B5E9-ED4D79BC7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2592" y="643467"/>
            <a:ext cx="3280212" cy="328021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65" y="4875564"/>
            <a:ext cx="3685032" cy="15861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spc="300" dirty="0">
                <a:solidFill>
                  <a:schemeClr val="bg1"/>
                </a:solidFill>
              </a:rPr>
              <a:t>The boring things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4628" y="4821439"/>
            <a:ext cx="4930626" cy="15861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Documentation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Automated tests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Straightforward usage</a:t>
            </a:r>
          </a:p>
        </p:txBody>
      </p:sp>
      <p:grpSp>
        <p:nvGrpSpPr>
          <p:cNvPr id="54" name="Group 42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6585" y="3106660"/>
            <a:ext cx="731520" cy="73152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3896" y="3106660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80009" y="3903126"/>
            <a:ext cx="3064668" cy="518795"/>
          </a:xfrm>
        </p:spPr>
        <p:txBody>
          <a:bodyPr/>
          <a:lstStyle/>
          <a:p>
            <a:r>
              <a:rPr lang="en-US" dirty="0"/>
              <a:t>Ethan McKee-Harris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47322" y="3903126"/>
            <a:ext cx="3064668" cy="518795"/>
          </a:xfrm>
        </p:spPr>
        <p:txBody>
          <a:bodyPr>
            <a:normAutofit/>
          </a:bodyPr>
          <a:lstStyle/>
          <a:p>
            <a:r>
              <a:rPr lang="en-US" dirty="0" err="1"/>
              <a:t>ethan@koldfusion.xyz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https://koldfusion.xyz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Customer service man confused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01" r="1101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830183"/>
            <a:ext cx="5541818" cy="421732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we classify ‘spam’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would people use this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Short break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Planning for technical debt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Building data agnostic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boring bits, </a:t>
            </a:r>
            <a:br>
              <a:rPr lang="en-US" dirty="0"/>
            </a:br>
            <a:r>
              <a:rPr lang="en-US" dirty="0"/>
              <a:t>documentation &amp; automated tests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A lifecycle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Who am I</a:t>
            </a:r>
          </a:p>
          <a:p>
            <a:r>
              <a:rPr lang="en-US" sz="1800" dirty="0"/>
              <a:t>What is this package</a:t>
            </a:r>
          </a:p>
          <a:p>
            <a:r>
              <a:rPr lang="en-US" sz="1800" dirty="0"/>
              <a:t>What niche does this fill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classify spam?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9340" y="4393374"/>
            <a:ext cx="5144770" cy="660407"/>
          </a:xfrm>
        </p:spPr>
        <p:txBody>
          <a:bodyPr/>
          <a:lstStyle/>
          <a:p>
            <a:r>
              <a:rPr lang="en-US" dirty="0"/>
              <a:t>Distinguishing spam </a:t>
            </a:r>
            <a:br>
              <a:rPr lang="en-US" dirty="0"/>
            </a:br>
            <a:r>
              <a:rPr lang="en-US" dirty="0"/>
              <a:t>from conversations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4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50B55-B904-447F-A73F-361897D5F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8" t="6064" r="1078" b="8499"/>
          <a:stretch/>
        </p:blipFill>
        <p:spPr>
          <a:xfrm>
            <a:off x="1183776" y="610728"/>
            <a:ext cx="2287867" cy="45714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A87D8A-25C6-4B21-AD6A-76EB5F542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99" y="1715030"/>
            <a:ext cx="4808620" cy="39671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11FA-572A-4D24-9C85-5F90059F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levenshtein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distance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strings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EA52C11-8BC8-479F-82DA-60516B45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41" y="643466"/>
            <a:ext cx="6629450" cy="55687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612BF-C6A7-4083-9FDB-B5DEF140C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8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would people use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A3F85E3-2319-4C70-96B1-2D3892A39C94}"/>
              </a:ext>
            </a:extLst>
          </p:cNvPr>
          <p:cNvSpPr txBox="1">
            <a:spLocks/>
          </p:cNvSpPr>
          <p:nvPr/>
        </p:nvSpPr>
        <p:spPr>
          <a:xfrm>
            <a:off x="1295825" y="2876268"/>
            <a:ext cx="4530898" cy="2434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2000" dirty="0"/>
              <a:t>Automated Antispam</a:t>
            </a:r>
          </a:p>
          <a:p>
            <a:pPr marL="342900"/>
            <a:r>
              <a:rPr lang="en-US" sz="2000" dirty="0"/>
              <a:t>Automated mass mention protection</a:t>
            </a:r>
          </a:p>
          <a:p>
            <a:pPr marL="342900"/>
            <a:r>
              <a:rPr lang="en-US" sz="2000" dirty="0"/>
              <a:t>Plugins for pretty much anything</a:t>
            </a:r>
          </a:p>
        </p:txBody>
      </p:sp>
      <p:pic>
        <p:nvPicPr>
          <p:cNvPr id="8" name="Picture Placeholder 7" descr="City lights focused in magnifying glass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6840718" y="2484255"/>
            <a:ext cx="3291905" cy="37142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0" y="383457"/>
            <a:ext cx="3788864" cy="13836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spc="300" dirty="0"/>
              <a:t>Example end usage</a:t>
            </a:r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6796" y="957433"/>
            <a:ext cx="6007608" cy="1309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This package serves as the core functionality 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Further functionality implemented with plugins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</p:txBody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978E411F-9F0D-40B9-8F21-B3CFA9A0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90" y="1925870"/>
            <a:ext cx="3825439" cy="432253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0" name="Picture 29" descr="Graphical user interface&#10;&#10;Description automatically generated">
            <a:extLst>
              <a:ext uri="{FF2B5EF4-FFF2-40B4-BE49-F238E27FC236}">
                <a16:creationId xmlns:a16="http://schemas.microsoft.com/office/drawing/2014/main" id="{C7F5E074-F641-47EB-AD2A-CAC11ECB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030" y="2386584"/>
            <a:ext cx="5096080" cy="37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218260"/>
            <a:ext cx="4114800" cy="421480"/>
          </a:xfrm>
        </p:spPr>
        <p:txBody>
          <a:bodyPr>
            <a:normAutofit/>
          </a:bodyPr>
          <a:lstStyle/>
          <a:p>
            <a:r>
              <a:rPr lang="en-US" dirty="0"/>
              <a:t>Short break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2174</TotalTime>
  <Words>1250</Words>
  <Application>Microsoft Office PowerPoint</Application>
  <PresentationFormat>Widescreen</PresentationFormat>
  <Paragraphs>151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Python Anti-spam</vt:lpstr>
      <vt:lpstr>Agenda</vt:lpstr>
      <vt:lpstr>INTRODUCTION</vt:lpstr>
      <vt:lpstr>How do we classify spam?</vt:lpstr>
      <vt:lpstr>PowerPoint Presentation</vt:lpstr>
      <vt:lpstr>levenshtein distance  of strings</vt:lpstr>
      <vt:lpstr>When would people use this</vt:lpstr>
      <vt:lpstr>Example end usage</vt:lpstr>
      <vt:lpstr>Short break</vt:lpstr>
      <vt:lpstr>Planning for technical debt</vt:lpstr>
      <vt:lpstr>PowerPoint Presentation</vt:lpstr>
      <vt:lpstr>PowerPoint Presentation</vt:lpstr>
      <vt:lpstr>Tips</vt:lpstr>
      <vt:lpstr>Building data agnostic systems</vt:lpstr>
      <vt:lpstr>Python protocols</vt:lpstr>
      <vt:lpstr>The boring things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Anti-spam</dc:title>
  <dc:creator>McKee-Harris, Ethan</dc:creator>
  <cp:lastModifiedBy>McKee-Harris, Ethan</cp:lastModifiedBy>
  <cp:revision>31</cp:revision>
  <dcterms:created xsi:type="dcterms:W3CDTF">2022-03-06T11:51:18Z</dcterms:created>
  <dcterms:modified xsi:type="dcterms:W3CDTF">2022-03-13T06:08:24Z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